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545"/>
    <a:srgbClr val="A82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28"/>
  </p:normalViewPr>
  <p:slideViewPr>
    <p:cSldViewPr snapToGrid="0" snapToObjects="1">
      <p:cViewPr varScale="1">
        <p:scale>
          <a:sx n="119" d="100"/>
          <a:sy n="119" d="100"/>
        </p:scale>
        <p:origin x="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800" b="1" dirty="0"/>
              <a:t>Título del gráfico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AB-A641-88C9-8B56D432D77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AB-A641-88C9-8B56D432D77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AB-A641-88C9-8B56D432D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5321055"/>
        <c:axId val="353925359"/>
      </c:barChart>
      <c:catAx>
        <c:axId val="335321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53925359"/>
        <c:crosses val="autoZero"/>
        <c:auto val="1"/>
        <c:lblAlgn val="ctr"/>
        <c:lblOffset val="100"/>
        <c:noMultiLvlLbl val="0"/>
      </c:catAx>
      <c:valAx>
        <c:axId val="3539253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3532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40B480-A730-4B45-936D-89CC95AAE79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75E40-C313-3446-81FB-DB70C6B33DD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1085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75E40-C313-3446-81FB-DB70C6B33DD2}" type="slidenum">
              <a:rPr lang="es-EC" smtClean="0"/>
              <a:t>1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5632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775E40-C313-3446-81FB-DB70C6B33DD2}" type="slidenum">
              <a:rPr lang="es-EC" smtClean="0"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8531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49DC9A-97AF-C64C-9293-E40C94BF4B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3F036E-F327-5147-B9C7-700D2C20E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6CD9D5-F8D0-6F49-B354-492B912D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931F2F-2CED-194F-A36A-A685BCAF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AC87BA-C0F3-4344-B3E5-8EFAFAC7E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497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273842-EBF0-714F-BC82-B43CB639B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36031C8-D3E4-B748-80E8-3556FA579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CAD973-A976-F64A-BCD6-B928E6462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70B8C3-B6FD-0943-8E59-1934DA888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3D03C-EC51-7F4E-A593-AD2A1A49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22568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32C566-7BC8-3D43-8D17-B5CA8C614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C9054BF-FC23-C74A-A7DA-DAF7C4F876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5BD696-98D1-0148-8FFB-B8BF573DF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EF57C5-9169-2E46-B8BF-235C816A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E96C34-26BD-8540-9D9F-827C6426B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6563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952E3A-9485-DF40-8EDC-E9A96AF2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FFCE3-8C85-0E45-A04B-D016C4A6E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E7E434-8FC5-B643-AAD9-B350D845A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47738-B2C8-9144-8EBF-EEE4B8930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D432BF-F1B1-224C-B85A-697BDF5C3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2380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40E8A5-BDC1-6D4D-AB69-F1896BF92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EF2B12-BBAB-D84C-92F3-C1C40F0E8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B1BA1F-EAF1-5E47-BE22-BF03DD05E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D486AF-318E-7742-BD1E-8F8D0C922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C881C-5920-344A-8265-F411E8786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57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4039A2-57D5-8C4B-A833-5EE4E3E1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F0D15D-9189-CC40-A2A8-C0A82E902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862FC0-CEA6-424B-910F-637A7E3EC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693B00-A477-604C-B2E6-DFA8B63AE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0506CD-A5A0-D34C-BFC0-C1753B5CD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E4D30A-BAC2-F746-8FA6-1BA77B3A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7990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9ABDD-70A9-2D4E-9566-DF45778BD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913D4D-A499-4A46-BE51-1F8DB6A7B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E56A13-99CC-EE4F-B49F-1AA38227E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BF4D43-B055-1A41-8AA8-3CFFF8A4A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713694-B94D-9D43-8CD0-FBB5CD058B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B517A98-EA65-AC4F-8E44-34239F84D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AA30888-6E9D-2A49-8E11-1E35020AB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ECCB459-3F93-9645-8707-388E735AC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4462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94E62-61C7-A34C-9AFE-1F1B0BED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18C479C-E885-4249-84C2-7685EAC2F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B365EF3-A8E3-C44E-8B9D-2BB9BA8C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2059227-4EDD-574E-B8F0-905FB257B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5175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63E8839-3DBA-5142-90CA-B040ECE1B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C98FCF-BA1C-D247-9E9F-06BA9A01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5154531-74EF-E544-9764-D6F18ACFB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62085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C29BF6-F69D-E14E-A76E-918F4BF9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91CC20-EA86-2F4D-B1FB-49EFE4EA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8C4AFAA-929C-2543-A591-B30B3CCEA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36DD51-E652-8A44-9AEF-F9ED4CD0D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BC2FDC-91A3-0348-8844-0F6267CF4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501094-8716-6543-A3A2-A3F45C0D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031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95E1A-E5CF-DD4C-BAC8-CC86E9BE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329C264-1644-D94B-9BBB-ECB87D024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448E3C5-C3CD-1047-A06A-1F4D094D2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0483F3B-01BE-E441-A2C2-B4E1B4407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18A133-82A2-4646-9647-6406BC785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93208B-C54C-924C-8289-A1C9E3471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361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6395848-6FFF-C549-83DE-6E183BFC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AFFD20-F15F-4149-8A66-38B5F7DD7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957992-77AF-D947-8720-B88D3BD82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DAC6-1D33-F74D-95E5-2DE88C9706C0}" type="datetimeFigureOut">
              <a:rPr lang="es-EC" smtClean="0"/>
              <a:t>11/4/22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FEC653-C3DB-F743-8D84-15AEC5EBF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C61125-9E54-2B47-8E93-D2FB5D278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E1B59-8BCC-D94E-9038-C7168E11205B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313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emf"/><Relationship Id="rId7" Type="http://schemas.openxmlformats.org/officeDocument/2006/relationships/image" Target="../media/image8.sv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2584A50-C6B4-6D44-B12F-0FA453B05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3814" y="-95451"/>
            <a:ext cx="9423608" cy="704890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8A82E19-7603-B24B-A0F3-C9BC306415F6}"/>
              </a:ext>
            </a:extLst>
          </p:cNvPr>
          <p:cNvSpPr/>
          <p:nvPr/>
        </p:nvSpPr>
        <p:spPr>
          <a:xfrm>
            <a:off x="9289794" y="-95450"/>
            <a:ext cx="3111191" cy="704890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5B475-A92E-DA40-88E4-AB4F6B029281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B334BF-AFC7-324C-B6AC-F6D94A46930F}"/>
              </a:ext>
            </a:extLst>
          </p:cNvPr>
          <p:cNvSpPr txBox="1"/>
          <p:nvPr/>
        </p:nvSpPr>
        <p:spPr>
          <a:xfrm>
            <a:off x="9720677" y="3682808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Asignatura: 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Desarrollo del Pensamiento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CF8E9B3-4907-A642-AFFA-F597528E4612}"/>
              </a:ext>
            </a:extLst>
          </p:cNvPr>
          <p:cNvSpPr txBox="1"/>
          <p:nvPr/>
        </p:nvSpPr>
        <p:spPr>
          <a:xfrm>
            <a:off x="9720677" y="5090308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F3D4E1D-8A11-FB4F-A526-E691F1AE94EF}"/>
              </a:ext>
            </a:extLst>
          </p:cNvPr>
          <p:cNvSpPr txBox="1"/>
          <p:nvPr/>
        </p:nvSpPr>
        <p:spPr>
          <a:xfrm>
            <a:off x="9720677" y="5459640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2D29868-464C-CE4D-8E19-BAD833F72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9145" y="5572880"/>
            <a:ext cx="1803400" cy="7112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AE6C0EA-D400-4740-B48F-69D32CAD44B8}"/>
              </a:ext>
            </a:extLst>
          </p:cNvPr>
          <p:cNvSpPr txBox="1"/>
          <p:nvPr/>
        </p:nvSpPr>
        <p:spPr>
          <a:xfrm>
            <a:off x="4473498" y="5782805"/>
            <a:ext cx="216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Carrera de Comunicación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MODALIDAD HÍBRIDA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5E9887C-E79D-3144-B75E-1DC71BD3F260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CA3EDE7D-F14E-A445-BFC2-4A975C799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00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CB698B0-55AA-9E4C-B64E-C57A1386F8AF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C8EFCAF-EFA2-A24B-A27D-8128F48E492C}"/>
              </a:ext>
            </a:extLst>
          </p:cNvPr>
          <p:cNvSpPr txBox="1"/>
          <p:nvPr/>
        </p:nvSpPr>
        <p:spPr>
          <a:xfrm>
            <a:off x="692841" y="2987637"/>
            <a:ext cx="42049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TITULOS: </a:t>
            </a:r>
            <a:r>
              <a:rPr lang="es-EC" b="1" dirty="0"/>
              <a:t>CALIBRI 18 NEGRILLA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SUBTITULOS: </a:t>
            </a:r>
            <a:r>
              <a:rPr lang="es-EC" sz="1600" dirty="0"/>
              <a:t>CALIBRI 16 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TEXTOS : CALIBRI 14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PIE DE FOTOS Y TABLAS: </a:t>
            </a:r>
            <a:r>
              <a:rPr lang="es-EC" sz="1200" dirty="0"/>
              <a:t>CALIBRI 12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CITAS: </a:t>
            </a:r>
            <a:r>
              <a:rPr lang="es-EC" sz="1400" i="1" dirty="0"/>
              <a:t>CALIBRI 14 CURSIVA</a:t>
            </a:r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r>
              <a:rPr lang="es-EC" sz="1400" i="1" dirty="0"/>
              <a:t>TEXTOS DE COLOR NEGRO.</a:t>
            </a:r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endParaRPr lang="es-EC" sz="1400" i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D5314E2F-6FBF-F248-A480-93155206A2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655726AF-C346-974A-8E8C-F04D95194BB3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63108DC9-9B0B-E249-B989-2345EC54E978}"/>
              </a:ext>
            </a:extLst>
          </p:cNvPr>
          <p:cNvSpPr txBox="1"/>
          <p:nvPr/>
        </p:nvSpPr>
        <p:spPr>
          <a:xfrm>
            <a:off x="693636" y="1142867"/>
            <a:ext cx="7902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La actual presentación es una guía para el desarrollo de las diapositivas de clase, estan distribuidas en 7 secciones: Agenda, Objetivo de clase, Conceptos previos, Desarrollo, Conclusiones, Preguntas y otros. Además de una portada de bienvenida y despedida. </a:t>
            </a:r>
          </a:p>
          <a:p>
            <a:endParaRPr lang="es-EC" sz="1400" dirty="0"/>
          </a:p>
          <a:p>
            <a:r>
              <a:rPr lang="es-EC" sz="1400" dirty="0"/>
              <a:t>En el módulo derecho (azul) se plantea insertar el video del docente en vivo, y a la izquierda el desarrollo de la clase. </a:t>
            </a:r>
          </a:p>
        </p:txBody>
      </p:sp>
    </p:spTree>
    <p:extLst>
      <p:ext uri="{BB962C8B-B14F-4D97-AF65-F5344CB8AC3E}">
        <p14:creationId xmlns:p14="http://schemas.microsoft.com/office/powerpoint/2010/main" val="1539304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78B6E40-4A60-5B4B-B025-5DDF4FED4D29}"/>
              </a:ext>
            </a:extLst>
          </p:cNvPr>
          <p:cNvSpPr txBox="1"/>
          <p:nvPr/>
        </p:nvSpPr>
        <p:spPr>
          <a:xfrm>
            <a:off x="692841" y="1283037"/>
            <a:ext cx="37715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Respetar los colores institucionales en tablas, e ilustraciones. (azul, celeste, blanco) </a:t>
            </a: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endParaRPr lang="es-EC" sz="1400" i="1" dirty="0"/>
          </a:p>
        </p:txBody>
      </p:sp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2A26F02C-F1D3-DF47-AEBF-5F5BB0CFE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655327"/>
              </p:ext>
            </p:extLst>
          </p:nvPr>
        </p:nvGraphicFramePr>
        <p:xfrm>
          <a:off x="1385357" y="2632730"/>
          <a:ext cx="631958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897">
                  <a:extLst>
                    <a:ext uri="{9D8B030D-6E8A-4147-A177-3AD203B41FA5}">
                      <a16:colId xmlns:a16="http://schemas.microsoft.com/office/drawing/2014/main" val="634584395"/>
                    </a:ext>
                  </a:extLst>
                </a:gridCol>
                <a:gridCol w="1579897">
                  <a:extLst>
                    <a:ext uri="{9D8B030D-6E8A-4147-A177-3AD203B41FA5}">
                      <a16:colId xmlns:a16="http://schemas.microsoft.com/office/drawing/2014/main" val="1628037099"/>
                    </a:ext>
                  </a:extLst>
                </a:gridCol>
                <a:gridCol w="1579897">
                  <a:extLst>
                    <a:ext uri="{9D8B030D-6E8A-4147-A177-3AD203B41FA5}">
                      <a16:colId xmlns:a16="http://schemas.microsoft.com/office/drawing/2014/main" val="1702943748"/>
                    </a:ext>
                  </a:extLst>
                </a:gridCol>
                <a:gridCol w="1579897">
                  <a:extLst>
                    <a:ext uri="{9D8B030D-6E8A-4147-A177-3AD203B41FA5}">
                      <a16:colId xmlns:a16="http://schemas.microsoft.com/office/drawing/2014/main" val="132035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texto</a:t>
                      </a:r>
                    </a:p>
                  </a:txBody>
                  <a:tcPr>
                    <a:solidFill>
                      <a:srgbClr val="2135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texto</a:t>
                      </a:r>
                    </a:p>
                  </a:txBody>
                  <a:tcPr>
                    <a:solidFill>
                      <a:srgbClr val="2135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texto</a:t>
                      </a:r>
                    </a:p>
                  </a:txBody>
                  <a:tcPr>
                    <a:solidFill>
                      <a:srgbClr val="21354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/>
                        <a:t>texto</a:t>
                      </a:r>
                    </a:p>
                  </a:txBody>
                  <a:tcPr>
                    <a:solidFill>
                      <a:srgbClr val="21354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195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subtexto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/>
                        <a:t>subtexto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600" dirty="0"/>
                        <a:t>subtexto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dirty="0"/>
                        <a:t>subtexto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535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Cuerpo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Cuerpo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Cuerpo de texto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Cuerpo de texto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70902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0628E488-3965-904E-B142-DFC49B324CBF}"/>
              </a:ext>
            </a:extLst>
          </p:cNvPr>
          <p:cNvSpPr txBox="1"/>
          <p:nvPr/>
        </p:nvSpPr>
        <p:spPr>
          <a:xfrm>
            <a:off x="1385357" y="3869081"/>
            <a:ext cx="23668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/>
              <a:t>Fuente: pie de tabla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B38A2931-D3FE-FA4F-A3D8-31606539A134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90EEF7CE-92F0-5846-B998-3EFE8DA59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5BD0F485-E283-5B47-B766-AB75B842607A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</p:spTree>
    <p:extLst>
      <p:ext uri="{BB962C8B-B14F-4D97-AF65-F5344CB8AC3E}">
        <p14:creationId xmlns:p14="http://schemas.microsoft.com/office/powerpoint/2010/main" val="1628586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601A4EC-DE1D-F647-9B25-1E1DB5E94A9C}"/>
              </a:ext>
            </a:extLst>
          </p:cNvPr>
          <p:cNvSpPr txBox="1"/>
          <p:nvPr/>
        </p:nvSpPr>
        <p:spPr>
          <a:xfrm>
            <a:off x="692841" y="1283037"/>
            <a:ext cx="56598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Insertar imágenes sin marca de agua o derechos de autor</a:t>
            </a: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endParaRPr lang="es-EC" sz="1400" i="1" dirty="0"/>
          </a:p>
        </p:txBody>
      </p:sp>
      <p:pic>
        <p:nvPicPr>
          <p:cNvPr id="4098" name="Picture 2" descr="Conoce 3 tipos de análisis para identificar oportunidades de mercado |  InformaBTL">
            <a:extLst>
              <a:ext uri="{FF2B5EF4-FFF2-40B4-BE49-F238E27FC236}">
                <a16:creationId xmlns:a16="http://schemas.microsoft.com/office/drawing/2014/main" id="{CBD3806E-82F0-104A-BF92-B221D619F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394" y="2648606"/>
            <a:ext cx="3695676" cy="264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studiante feliz con los pulgares hacia arriba en un - Foto de archivo -  #26577001 | Agencia de stock PantherMedia">
            <a:extLst>
              <a:ext uri="{FF2B5EF4-FFF2-40B4-BE49-F238E27FC236}">
                <a16:creationId xmlns:a16="http://schemas.microsoft.com/office/drawing/2014/main" id="{E1057397-F896-4844-BB45-45C08095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2" y="2304689"/>
            <a:ext cx="4298085" cy="30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áfico 2" descr="Cara llorando con relleno sólido">
            <a:extLst>
              <a:ext uri="{FF2B5EF4-FFF2-40B4-BE49-F238E27FC236}">
                <a16:creationId xmlns:a16="http://schemas.microsoft.com/office/drawing/2014/main" id="{182B6782-AC6D-5345-B341-32908CC137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464378" y="5574896"/>
            <a:ext cx="624548" cy="624548"/>
          </a:xfrm>
          <a:prstGeom prst="rect">
            <a:avLst/>
          </a:prstGeom>
        </p:spPr>
      </p:pic>
      <p:pic>
        <p:nvPicPr>
          <p:cNvPr id="5" name="Gráfico 4" descr="Cara riendo con relleno sólido">
            <a:extLst>
              <a:ext uri="{FF2B5EF4-FFF2-40B4-BE49-F238E27FC236}">
                <a16:creationId xmlns:a16="http://schemas.microsoft.com/office/drawing/2014/main" id="{EA464BFC-275C-0146-8217-EA2972C47A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36720" y="5574896"/>
            <a:ext cx="624548" cy="624548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08727DCE-7657-C24E-9F1B-200728BB0C8F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83463233-B350-8F4A-8787-F182F5933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049FF06E-392C-F344-B481-CADD8B7CCA59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</p:spTree>
    <p:extLst>
      <p:ext uri="{BB962C8B-B14F-4D97-AF65-F5344CB8AC3E}">
        <p14:creationId xmlns:p14="http://schemas.microsoft.com/office/powerpoint/2010/main" val="2773362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A3F5133-EB25-9546-840A-874E0B204F12}"/>
              </a:ext>
            </a:extLst>
          </p:cNvPr>
          <p:cNvSpPr txBox="1"/>
          <p:nvPr/>
        </p:nvSpPr>
        <p:spPr>
          <a:xfrm>
            <a:off x="692841" y="1283037"/>
            <a:ext cx="56598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Respetar los espacios asignados para la construcción de la información</a:t>
            </a: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endParaRPr lang="es-EC" sz="1400" i="1" dirty="0"/>
          </a:p>
        </p:txBody>
      </p:sp>
      <p:pic>
        <p:nvPicPr>
          <p:cNvPr id="26" name="Gráfico 25" descr="Cara llorando con relleno sólido">
            <a:extLst>
              <a:ext uri="{FF2B5EF4-FFF2-40B4-BE49-F238E27FC236}">
                <a16:creationId xmlns:a16="http://schemas.microsoft.com/office/drawing/2014/main" id="{BEF9DEEE-9967-FF4F-81EB-D77B7B857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01658" y="1389527"/>
            <a:ext cx="624548" cy="6245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0358ECE-AACC-1F40-B76B-DDB44538FB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9327"/>
          <a:stretch/>
        </p:blipFill>
        <p:spPr>
          <a:xfrm>
            <a:off x="277860" y="2047377"/>
            <a:ext cx="9716765" cy="4176959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8B970AC8-EBDE-3D4C-BE20-AD58D1C25D52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5A8BC886-868F-E94F-BDD3-A75387F36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0AE94294-2234-7048-B504-45A7AD3648F2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</p:spTree>
    <p:extLst>
      <p:ext uri="{BB962C8B-B14F-4D97-AF65-F5344CB8AC3E}">
        <p14:creationId xmlns:p14="http://schemas.microsoft.com/office/powerpoint/2010/main" val="221627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ACF44E80-CE40-B94F-BAB3-DA671C431BAA}"/>
              </a:ext>
            </a:extLst>
          </p:cNvPr>
          <p:cNvSpPr txBox="1"/>
          <p:nvPr/>
        </p:nvSpPr>
        <p:spPr>
          <a:xfrm>
            <a:off x="692841" y="1283037"/>
            <a:ext cx="5659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EL USO DE GRAFICOS Y FORMAS RESPETANDO LO ESTABLECIDO EN CUANTO A COLORES Y TIPOS DE LETRA</a:t>
            </a: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endParaRPr lang="es-EC" sz="1400" i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51BE384-543D-BB4D-B4B3-48E973C232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979804"/>
              </p:ext>
            </p:extLst>
          </p:nvPr>
        </p:nvGraphicFramePr>
        <p:xfrm>
          <a:off x="1643522" y="2363369"/>
          <a:ext cx="5920813" cy="3947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Rectángulo 28">
            <a:extLst>
              <a:ext uri="{FF2B5EF4-FFF2-40B4-BE49-F238E27FC236}">
                <a16:creationId xmlns:a16="http://schemas.microsoft.com/office/drawing/2014/main" id="{58734C5E-84C6-6040-87DD-04C48F3D253E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150EDBF1-19D3-CD42-802B-4A3350B31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2ABC9E6E-3A88-B849-9204-9A416B050D71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</p:spTree>
    <p:extLst>
      <p:ext uri="{BB962C8B-B14F-4D97-AF65-F5344CB8AC3E}">
        <p14:creationId xmlns:p14="http://schemas.microsoft.com/office/powerpoint/2010/main" val="3456938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7F54576-F7CD-3344-B262-8833B0FE5BC0}"/>
              </a:ext>
            </a:extLst>
          </p:cNvPr>
          <p:cNvSpPr txBox="1"/>
          <p:nvPr/>
        </p:nvSpPr>
        <p:spPr>
          <a:xfrm>
            <a:off x="692841" y="1283037"/>
            <a:ext cx="56598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DUPLICAR LAS DIAPOSITIVAS SEGÚN SEA NECESARIO, SIN PERDER EL FORMATO NI LA INTENCIÓN DE NAVEGACIÓN POR PESTAÑAS</a:t>
            </a: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pPr marL="285750" indent="-285750">
              <a:buFontTx/>
              <a:buChar char="-"/>
            </a:pPr>
            <a:endParaRPr lang="es-EC" sz="1400" i="1" dirty="0"/>
          </a:p>
          <a:p>
            <a:endParaRPr lang="es-EC" sz="1400" i="1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117F9F06-C5B2-6A43-AC7A-976379463889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0" name="Picture 2">
            <a:extLst>
              <a:ext uri="{FF2B5EF4-FFF2-40B4-BE49-F238E27FC236}">
                <a16:creationId xmlns:a16="http://schemas.microsoft.com/office/drawing/2014/main" id="{BA130134-B1E9-134A-82C4-C3A51D551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F63E516-C6D2-6543-A13C-A869ED57502D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</p:spTree>
    <p:extLst>
      <p:ext uri="{BB962C8B-B14F-4D97-AF65-F5344CB8AC3E}">
        <p14:creationId xmlns:p14="http://schemas.microsoft.com/office/powerpoint/2010/main" val="291656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810451E-FEEB-F147-8170-35279A7EEBE2}"/>
              </a:ext>
            </a:extLst>
          </p:cNvPr>
          <p:cNvSpPr/>
          <p:nvPr/>
        </p:nvSpPr>
        <p:spPr>
          <a:xfrm>
            <a:off x="9289793" y="-14514"/>
            <a:ext cx="2937132" cy="6980090"/>
          </a:xfrm>
          <a:prstGeom prst="rect">
            <a:avLst/>
          </a:prstGeom>
          <a:solidFill>
            <a:srgbClr val="2135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AF601A7-FB3D-C74B-9341-00E52A22AE69}"/>
              </a:ext>
            </a:extLst>
          </p:cNvPr>
          <p:cNvSpPr/>
          <p:nvPr/>
        </p:nvSpPr>
        <p:spPr>
          <a:xfrm>
            <a:off x="-21019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2DD0B1-97DC-2E48-BE8F-1496E0782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8700"/>
            <a:ext cx="928979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0EF6127-0945-2846-B195-F0BCF46E9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5174" y="5502753"/>
            <a:ext cx="1254484" cy="102397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77332979-4F52-B248-90E3-AE2B0BD0F2E6}"/>
              </a:ext>
            </a:extLst>
          </p:cNvPr>
          <p:cNvSpPr/>
          <p:nvPr/>
        </p:nvSpPr>
        <p:spPr>
          <a:xfrm>
            <a:off x="94767" y="0"/>
            <a:ext cx="936048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AGENDA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03EEF99-B3B8-B644-A17F-22088BB5D97C}"/>
              </a:ext>
            </a:extLst>
          </p:cNvPr>
          <p:cNvSpPr/>
          <p:nvPr/>
        </p:nvSpPr>
        <p:spPr>
          <a:xfrm>
            <a:off x="125185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4F97A0E-41D6-3249-921A-BE6A86655A2F}"/>
              </a:ext>
            </a:extLst>
          </p:cNvPr>
          <p:cNvSpPr/>
          <p:nvPr/>
        </p:nvSpPr>
        <p:spPr>
          <a:xfrm>
            <a:off x="2509138" y="-14514"/>
            <a:ext cx="174356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F1541B8A-9781-0944-9D71-269ABCE308E3}"/>
              </a:ext>
            </a:extLst>
          </p:cNvPr>
          <p:cNvSpPr/>
          <p:nvPr/>
        </p:nvSpPr>
        <p:spPr>
          <a:xfrm>
            <a:off x="4274548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213CAFA2-04A9-534B-A1A4-41DAA15ABBB8}"/>
              </a:ext>
            </a:extLst>
          </p:cNvPr>
          <p:cNvSpPr/>
          <p:nvPr/>
        </p:nvSpPr>
        <p:spPr>
          <a:xfrm>
            <a:off x="5519796" y="-14514"/>
            <a:ext cx="1408726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4CE77B7-EC86-A944-A49D-0BB618E389CB}"/>
              </a:ext>
            </a:extLst>
          </p:cNvPr>
          <p:cNvSpPr/>
          <p:nvPr/>
        </p:nvSpPr>
        <p:spPr>
          <a:xfrm>
            <a:off x="6948994" y="-14514"/>
            <a:ext cx="1230682" cy="35121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089F46C4-BF56-9D43-9F6F-E9FC8BD8EE04}"/>
              </a:ext>
            </a:extLst>
          </p:cNvPr>
          <p:cNvSpPr/>
          <p:nvPr/>
        </p:nvSpPr>
        <p:spPr>
          <a:xfrm>
            <a:off x="1385357" y="0"/>
            <a:ext cx="936048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OBJETIVO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0931C3D-EDAB-F64D-989A-20EC750D1353}"/>
              </a:ext>
            </a:extLst>
          </p:cNvPr>
          <p:cNvSpPr/>
          <p:nvPr/>
        </p:nvSpPr>
        <p:spPr>
          <a:xfrm>
            <a:off x="2584784" y="0"/>
            <a:ext cx="156023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CONCEPTOS PREVIOS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C3F12A4-D6A6-7D46-ADAE-F1BA9D6DC4AA}"/>
              </a:ext>
            </a:extLst>
          </p:cNvPr>
          <p:cNvSpPr/>
          <p:nvPr/>
        </p:nvSpPr>
        <p:spPr>
          <a:xfrm>
            <a:off x="4345573" y="0"/>
            <a:ext cx="1085085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DESARROLLO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2348028-54AD-5842-8C60-8C2FB8FA6948}"/>
              </a:ext>
            </a:extLst>
          </p:cNvPr>
          <p:cNvSpPr/>
          <p:nvPr/>
        </p:nvSpPr>
        <p:spPr>
          <a:xfrm>
            <a:off x="5595607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CONCLUSIONES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9D04C0C-4B7F-2848-B973-AA63E350C5F8}"/>
              </a:ext>
            </a:extLst>
          </p:cNvPr>
          <p:cNvSpPr/>
          <p:nvPr/>
        </p:nvSpPr>
        <p:spPr>
          <a:xfrm>
            <a:off x="6936741" y="0"/>
            <a:ext cx="1230682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PREGUNTAS</a:t>
            </a:r>
            <a:endParaRPr lang="es-ES" b="1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4A133E5-7D74-1645-A648-E175D2EF87A7}"/>
              </a:ext>
            </a:extLst>
          </p:cNvPr>
          <p:cNvSpPr/>
          <p:nvPr/>
        </p:nvSpPr>
        <p:spPr>
          <a:xfrm>
            <a:off x="8200147" y="-14514"/>
            <a:ext cx="1089646" cy="3512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7B7B72DA-1334-9B4B-9EAF-938B81609172}"/>
              </a:ext>
            </a:extLst>
          </p:cNvPr>
          <p:cNvSpPr/>
          <p:nvPr/>
        </p:nvSpPr>
        <p:spPr>
          <a:xfrm>
            <a:off x="8337623" y="0"/>
            <a:ext cx="764157" cy="276999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" b="1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OTROS</a:t>
            </a:r>
            <a:endParaRPr lang="es-ES" b="1" cap="none" spc="0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D8B0FC5-B1F0-3E41-819D-1532C57C1679}"/>
              </a:ext>
            </a:extLst>
          </p:cNvPr>
          <p:cNvSpPr txBox="1"/>
          <p:nvPr/>
        </p:nvSpPr>
        <p:spPr>
          <a:xfrm>
            <a:off x="9676690" y="3869081"/>
            <a:ext cx="2163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1" dirty="0">
                <a:solidFill>
                  <a:schemeClr val="bg1"/>
                </a:solidFill>
              </a:rPr>
              <a:t>Módulo 1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DBBFBAF-0581-E441-9644-104E60C3C0B8}"/>
              </a:ext>
            </a:extLst>
          </p:cNvPr>
          <p:cNvSpPr txBox="1"/>
          <p:nvPr/>
        </p:nvSpPr>
        <p:spPr>
          <a:xfrm>
            <a:off x="9676690" y="4238413"/>
            <a:ext cx="216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chemeClr val="bg1"/>
                </a:solidFill>
              </a:rPr>
              <a:t>Generalidades y</a:t>
            </a:r>
          </a:p>
          <a:p>
            <a:pPr algn="ctr"/>
            <a:r>
              <a:rPr lang="es-EC" sz="1600" b="1" dirty="0">
                <a:solidFill>
                  <a:schemeClr val="bg1"/>
                </a:solidFill>
              </a:rPr>
              <a:t>Conceptos Básicos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43260FC-65BB-D24E-BE58-583DCFA61E32}"/>
              </a:ext>
            </a:extLst>
          </p:cNvPr>
          <p:cNvSpPr txBox="1"/>
          <p:nvPr/>
        </p:nvSpPr>
        <p:spPr>
          <a:xfrm>
            <a:off x="692841" y="1283037"/>
            <a:ext cx="420498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SE RECOMIENDA EN ESTA DIAPOSITIVA: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CONTACTOS DEL DOCENTE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LECTURAS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BIBLIOGRAFÍA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ANUNCIOS Y RECOMENDACIONES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TAREAS</a:t>
            </a:r>
          </a:p>
          <a:p>
            <a:pPr marL="285750" indent="-285750">
              <a:buFontTx/>
              <a:buChar char="-"/>
            </a:pPr>
            <a:r>
              <a:rPr lang="es-EC" sz="1400" dirty="0"/>
              <a:t>AVANCE DEL SIGUIENTE MÓDULO</a:t>
            </a:r>
            <a:endParaRPr lang="es-EC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BD37EE8-DBAD-5E4B-8B19-9D4DA8DB90B0}"/>
              </a:ext>
            </a:extLst>
          </p:cNvPr>
          <p:cNvSpPr/>
          <p:nvPr/>
        </p:nvSpPr>
        <p:spPr>
          <a:xfrm>
            <a:off x="9512006" y="220993"/>
            <a:ext cx="2537919" cy="166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4987F614-2525-9542-8B28-52AD461F7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006" y="488024"/>
            <a:ext cx="2537918" cy="124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5A4AA925-3189-664D-88A4-ADD26AB6AF18}"/>
              </a:ext>
            </a:extLst>
          </p:cNvPr>
          <p:cNvSpPr txBox="1"/>
          <p:nvPr/>
        </p:nvSpPr>
        <p:spPr>
          <a:xfrm>
            <a:off x="9720677" y="2519277"/>
            <a:ext cx="21633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chemeClr val="bg1"/>
                </a:solidFill>
              </a:rPr>
              <a:t>Docente:</a:t>
            </a:r>
          </a:p>
          <a:p>
            <a:pPr algn="ctr"/>
            <a:r>
              <a:rPr lang="es-EC" sz="1400" b="1" dirty="0">
                <a:solidFill>
                  <a:schemeClr val="bg1"/>
                </a:solidFill>
              </a:rPr>
              <a:t>Lic. Renato Cabezas</a:t>
            </a:r>
            <a:br>
              <a:rPr lang="es-EC" sz="1400" b="1" dirty="0">
                <a:solidFill>
                  <a:schemeClr val="bg1"/>
                </a:solidFill>
              </a:rPr>
            </a:br>
            <a:r>
              <a:rPr lang="es-EC" sz="1400" b="1" dirty="0">
                <a:solidFill>
                  <a:schemeClr val="bg1"/>
                </a:solidFill>
              </a:rPr>
              <a:t> Ramos Mgs.</a:t>
            </a:r>
          </a:p>
        </p:txBody>
      </p:sp>
    </p:spTree>
    <p:extLst>
      <p:ext uri="{BB962C8B-B14F-4D97-AF65-F5344CB8AC3E}">
        <p14:creationId xmlns:p14="http://schemas.microsoft.com/office/powerpoint/2010/main" val="843417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4522E73-DE5C-B14E-9845-ECA1481B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71455" y="-114301"/>
            <a:ext cx="12521234" cy="707231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76FFE1C-7CDC-2546-BF95-DDB4F545B8AB}"/>
              </a:ext>
            </a:extLst>
          </p:cNvPr>
          <p:cNvSpPr txBox="1"/>
          <p:nvPr/>
        </p:nvSpPr>
        <p:spPr>
          <a:xfrm>
            <a:off x="2903769" y="2721114"/>
            <a:ext cx="6220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0" b="1" dirty="0">
                <a:solidFill>
                  <a:schemeClr val="bg1"/>
                </a:solidFill>
                <a:latin typeface="Argentum Sans" pitchFamily="2" charset="77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6192422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448</Words>
  <Application>Microsoft Macintosh PowerPoint</Application>
  <PresentationFormat>Panorámica</PresentationFormat>
  <Paragraphs>143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Argentum Sans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Microsoft Office User</dc:creator>
  <cp:keywords/>
  <dc:description/>
  <cp:lastModifiedBy>Microsoft Office User</cp:lastModifiedBy>
  <cp:revision>5</cp:revision>
  <dcterms:created xsi:type="dcterms:W3CDTF">2022-04-11T17:20:30Z</dcterms:created>
  <dcterms:modified xsi:type="dcterms:W3CDTF">2022-04-11T20:13:03Z</dcterms:modified>
  <cp:category/>
</cp:coreProperties>
</file>